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7B2-6958-49E4-8C59-16C32C21A693}" type="datetimeFigureOut">
              <a:rPr lang="es-CL" smtClean="0"/>
              <a:pPr/>
              <a:t>07-06-2010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78C3-8CAE-407B-9288-CC7393DE69D0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7B2-6958-49E4-8C59-16C32C21A693}" type="datetimeFigureOut">
              <a:rPr lang="es-CL" smtClean="0"/>
              <a:pPr/>
              <a:t>07-06-2010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78C3-8CAE-407B-9288-CC7393DE69D0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7B2-6958-49E4-8C59-16C32C21A693}" type="datetimeFigureOut">
              <a:rPr lang="es-CL" smtClean="0"/>
              <a:pPr/>
              <a:t>07-06-2010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78C3-8CAE-407B-9288-CC7393DE69D0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13316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CL" smtClean="0">
              <a:solidFill>
                <a:srgbClr val="FFFFFF"/>
              </a:solidFill>
            </a:endParaRP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D591499-75EB-4238-9CC9-17EFA9EC75C7}" type="slidenum">
              <a:rPr lang="es-ES">
                <a:solidFill>
                  <a:srgbClr val="FFFFFF"/>
                </a:solidFill>
              </a:rPr>
              <a:pPr/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5FC57A-E535-47F9-93FA-115814B71678}" type="slidenum">
              <a:rPr lang="es-ES">
                <a:solidFill>
                  <a:srgbClr val="FFFFFF"/>
                </a:solidFill>
              </a:rPr>
              <a:pPr/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7D8AE4-CD45-40D5-946F-11711705C838}" type="slidenum">
              <a:rPr lang="es-ES">
                <a:solidFill>
                  <a:srgbClr val="FFFFFF"/>
                </a:solidFill>
              </a:rPr>
              <a:pPr/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A07EAC-BD9F-4558-800F-FDA13409CAE7}" type="slidenum">
              <a:rPr lang="es-ES">
                <a:solidFill>
                  <a:srgbClr val="FFFFFF"/>
                </a:solidFill>
              </a:rPr>
              <a:pPr/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A887D-1402-4018-9940-AE8B30BE9CAD}" type="slidenum">
              <a:rPr lang="es-ES">
                <a:solidFill>
                  <a:srgbClr val="FFFFFF"/>
                </a:solidFill>
              </a:rPr>
              <a:pPr/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535953-2D63-4ED9-AF6D-43CAAE854B65}" type="slidenum">
              <a:rPr lang="es-ES">
                <a:solidFill>
                  <a:srgbClr val="FFFFFF"/>
                </a:solidFill>
              </a:rPr>
              <a:pPr/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330295-D6BC-40D7-9576-D0CEF8B7BFA5}" type="slidenum">
              <a:rPr lang="es-ES">
                <a:solidFill>
                  <a:srgbClr val="FFFFFF"/>
                </a:solidFill>
              </a:rPr>
              <a:pPr/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5B2300-0BCF-4C15-B16B-BFE5A9D9AF2C}" type="slidenum">
              <a:rPr lang="es-ES">
                <a:solidFill>
                  <a:srgbClr val="FFFFFF"/>
                </a:solidFill>
              </a:rPr>
              <a:pPr/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7B2-6958-49E4-8C59-16C32C21A693}" type="datetimeFigureOut">
              <a:rPr lang="es-CL" smtClean="0"/>
              <a:pPr/>
              <a:t>07-06-2010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78C3-8CAE-407B-9288-CC7393DE69D0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286AAC-839F-4A1F-A0EE-E3AA821B87DD}" type="slidenum">
              <a:rPr lang="es-ES">
                <a:solidFill>
                  <a:srgbClr val="FFFFFF"/>
                </a:solidFill>
              </a:rPr>
              <a:pPr/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A9885B-EF5C-46BA-99E5-93D3B749BE00}" type="slidenum">
              <a:rPr lang="es-ES">
                <a:solidFill>
                  <a:srgbClr val="FFFFFF"/>
                </a:solidFill>
              </a:rPr>
              <a:pPr/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40EB0A-ADA4-4F4D-86B8-A8C018511AB8}" type="slidenum">
              <a:rPr lang="es-ES">
                <a:solidFill>
                  <a:srgbClr val="FFFFFF"/>
                </a:solidFill>
              </a:rPr>
              <a:pPr/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92100"/>
            <a:ext cx="8229600" cy="57277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B7CBDF5-777E-40C7-B92E-CD971B151177}" type="slidenum">
              <a:rPr lang="es-ES">
                <a:solidFill>
                  <a:srgbClr val="FFFFFF"/>
                </a:solidFill>
              </a:rPr>
              <a:pPr/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DF03EB-5CB8-4A30-A94E-1B141DA8C2F4}" type="slidenum">
              <a:rPr lang="es-ES">
                <a:solidFill>
                  <a:srgbClr val="000000"/>
                </a:solidFill>
              </a:rPr>
              <a:pPr/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5B5B0A-C9A4-4B81-99C9-F6F4E3A11685}" type="slidenum">
              <a:rPr lang="es-ES">
                <a:solidFill>
                  <a:srgbClr val="000000"/>
                </a:solidFill>
              </a:rPr>
              <a:pPr/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38FD01-129C-44EC-9C7C-7C75052F081B}" type="slidenum">
              <a:rPr lang="es-ES">
                <a:solidFill>
                  <a:srgbClr val="000000"/>
                </a:solidFill>
              </a:rPr>
              <a:pPr/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B1C664-0EF2-442B-9EEA-4F9EEB77A6DA}" type="slidenum">
              <a:rPr lang="es-ES">
                <a:solidFill>
                  <a:srgbClr val="000000"/>
                </a:solidFill>
              </a:rPr>
              <a:pPr/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B41ABB-BC1C-4FB1-A0C8-E9FED76B2A27}" type="slidenum">
              <a:rPr lang="es-ES">
                <a:solidFill>
                  <a:srgbClr val="000000"/>
                </a:solidFill>
              </a:rPr>
              <a:pPr/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755A2-DFC2-4D92-A899-5ED97755E8C5}" type="slidenum">
              <a:rPr lang="es-ES">
                <a:solidFill>
                  <a:srgbClr val="000000"/>
                </a:solidFill>
              </a:rPr>
              <a:pPr/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7B2-6958-49E4-8C59-16C32C21A693}" type="datetimeFigureOut">
              <a:rPr lang="es-CL" smtClean="0"/>
              <a:pPr/>
              <a:t>07-06-2010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78C3-8CAE-407B-9288-CC7393DE69D0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65F1BC-4180-4096-8AF9-5E8944DD679F}" type="slidenum">
              <a:rPr lang="es-ES">
                <a:solidFill>
                  <a:srgbClr val="000000"/>
                </a:solidFill>
              </a:rPr>
              <a:pPr/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DB947D-9101-4973-B376-D015CDED2932}" type="slidenum">
              <a:rPr lang="es-ES">
                <a:solidFill>
                  <a:srgbClr val="000000"/>
                </a:solidFill>
              </a:rPr>
              <a:pPr/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50C361-D8A7-4B19-854B-453DE498C156}" type="slidenum">
              <a:rPr lang="es-ES">
                <a:solidFill>
                  <a:srgbClr val="000000"/>
                </a:solidFill>
              </a:rPr>
              <a:pPr/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2B9A20-75DD-40E6-BD03-0E45F52DDC99}" type="slidenum">
              <a:rPr lang="es-ES">
                <a:solidFill>
                  <a:srgbClr val="000000"/>
                </a:solidFill>
              </a:rPr>
              <a:pPr/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55BD9E-6A22-40AF-BBF5-21A83ECA2DDE}" type="slidenum">
              <a:rPr lang="es-ES">
                <a:solidFill>
                  <a:srgbClr val="000000"/>
                </a:solidFill>
              </a:rPr>
              <a:pPr/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7B2-6958-49E4-8C59-16C32C21A693}" type="datetimeFigureOut">
              <a:rPr lang="es-CL" smtClean="0"/>
              <a:pPr/>
              <a:t>07-06-2010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78C3-8CAE-407B-9288-CC7393DE69D0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7B2-6958-49E4-8C59-16C32C21A693}" type="datetimeFigureOut">
              <a:rPr lang="es-CL" smtClean="0"/>
              <a:pPr/>
              <a:t>07-06-2010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78C3-8CAE-407B-9288-CC7393DE69D0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7B2-6958-49E4-8C59-16C32C21A693}" type="datetimeFigureOut">
              <a:rPr lang="es-CL" smtClean="0"/>
              <a:pPr/>
              <a:t>07-06-2010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78C3-8CAE-407B-9288-CC7393DE69D0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7B2-6958-49E4-8C59-16C32C21A693}" type="datetimeFigureOut">
              <a:rPr lang="es-CL" smtClean="0"/>
              <a:pPr/>
              <a:t>07-06-2010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78C3-8CAE-407B-9288-CC7393DE69D0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7B2-6958-49E4-8C59-16C32C21A693}" type="datetimeFigureOut">
              <a:rPr lang="es-CL" smtClean="0"/>
              <a:pPr/>
              <a:t>07-06-2010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78C3-8CAE-407B-9288-CC7393DE69D0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7B2-6958-49E4-8C59-16C32C21A693}" type="datetimeFigureOut">
              <a:rPr lang="es-CL" smtClean="0"/>
              <a:pPr/>
              <a:t>07-06-2010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78C3-8CAE-407B-9288-CC7393DE69D0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377B2-6958-49E4-8C59-16C32C21A693}" type="datetimeFigureOut">
              <a:rPr lang="es-CL" smtClean="0"/>
              <a:pPr/>
              <a:t>07-06-2010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D78C3-8CAE-407B-9288-CC7393DE69D0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smtClean="0">
              <a:solidFill>
                <a:srgbClr val="FFFFFF"/>
              </a:solidFill>
            </a:endParaRP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smtClean="0">
              <a:solidFill>
                <a:srgbClr val="FFFFFF"/>
              </a:solidFill>
            </a:endParaRP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8C7A5F2-65D0-4B3F-9256-1BB5E6A1C29C}" type="slidenum">
              <a:rPr lang="es-E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smtClean="0">
              <a:solidFill>
                <a:srgbClr val="FFFFFF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FF59164-7D33-4073-A918-F6B920AE30BA}" type="slidenum">
              <a:rPr lang="es-E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s-CL" sz="2400" b="1" dirty="0" smtClean="0">
                <a:latin typeface="Arial" pitchFamily="34" charset="0"/>
                <a:cs typeface="Arial" pitchFamily="34" charset="0"/>
              </a:rPr>
              <a:t>Propósito:</a:t>
            </a:r>
            <a:r>
              <a:rPr lang="es-CL" sz="2400" dirty="0" smtClean="0">
                <a:latin typeface="Arial" pitchFamily="34" charset="0"/>
                <a:cs typeface="Arial" pitchFamily="34" charset="0"/>
              </a:rPr>
              <a:t> Educar al funcionario/a para que brinde una adecuada derivación del paciente  respetando la normativa vigente de GES</a:t>
            </a:r>
            <a:endParaRPr lang="es-CL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s-CL" sz="2400" b="1" dirty="0" smtClean="0">
                <a:latin typeface="Arial" pitchFamily="34" charset="0"/>
                <a:cs typeface="Arial" pitchFamily="34" charset="0"/>
              </a:rPr>
              <a:t>Objetivo general</a:t>
            </a:r>
            <a:r>
              <a:rPr lang="es-CL" sz="24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El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funcionario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/a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será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capaz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derivar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correctamente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a los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beneficiarios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GES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según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normativa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vigente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Objetivos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específicos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Conocimiento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normas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vigentes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Conocimiento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flujogramas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Habilidades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comunicacionales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Destrezas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computacionales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CL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CL" sz="2400" b="1" dirty="0" smtClean="0">
                <a:latin typeface="Arial" pitchFamily="34" charset="0"/>
                <a:cs typeface="Arial" pitchFamily="34" charset="0"/>
              </a:rPr>
              <a:t>Competencia</a:t>
            </a:r>
            <a:r>
              <a:rPr lang="es-CL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El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funcionario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/a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derivará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correctamente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a los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beneficiarios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GES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según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normativa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vigente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s-CL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OBJETIVOS</a:t>
            </a:r>
            <a:br>
              <a:rPr lang="en-US" dirty="0" smtClean="0"/>
            </a:b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14800"/>
          </a:xfrm>
        </p:spPr>
        <p:txBody>
          <a:bodyPr/>
          <a:lstStyle/>
          <a:p>
            <a:r>
              <a:rPr lang="en-US" sz="2400" dirty="0" smtClean="0"/>
              <a:t>General</a:t>
            </a:r>
            <a:r>
              <a:rPr lang="en-US" dirty="0" smtClean="0"/>
              <a:t>:</a:t>
            </a:r>
          </a:p>
          <a:p>
            <a:r>
              <a:rPr lang="en-US" sz="2400" dirty="0" smtClean="0"/>
              <a:t>El </a:t>
            </a:r>
            <a:r>
              <a:rPr lang="en-US" sz="2400" dirty="0" err="1" smtClean="0"/>
              <a:t>estudiante</a:t>
            </a:r>
            <a:r>
              <a:rPr lang="en-US" sz="2400" dirty="0" smtClean="0"/>
              <a:t> </a:t>
            </a:r>
            <a:r>
              <a:rPr lang="en-US" sz="2400" dirty="0" err="1" smtClean="0"/>
              <a:t>debe</a:t>
            </a:r>
            <a:r>
              <a:rPr lang="en-US" sz="2400" dirty="0" smtClean="0"/>
              <a:t> ser </a:t>
            </a:r>
            <a:r>
              <a:rPr lang="en-US" sz="2400" dirty="0" err="1" smtClean="0"/>
              <a:t>capaz</a:t>
            </a:r>
            <a:r>
              <a:rPr lang="en-US" sz="2400" dirty="0" smtClean="0"/>
              <a:t> de </a:t>
            </a:r>
            <a:r>
              <a:rPr lang="en-US" sz="2400" dirty="0" err="1" smtClean="0"/>
              <a:t>establecer</a:t>
            </a:r>
            <a:r>
              <a:rPr lang="en-US" sz="2400" dirty="0" smtClean="0"/>
              <a:t> </a:t>
            </a:r>
            <a:r>
              <a:rPr lang="en-US" sz="2400" dirty="0" err="1" smtClean="0"/>
              <a:t>una</a:t>
            </a:r>
            <a:r>
              <a:rPr lang="en-US" sz="2400" dirty="0" smtClean="0"/>
              <a:t> </a:t>
            </a:r>
            <a:r>
              <a:rPr lang="en-US" sz="2400" dirty="0" err="1" smtClean="0"/>
              <a:t>relacion</a:t>
            </a:r>
            <a:r>
              <a:rPr lang="en-US" sz="2400" dirty="0" smtClean="0"/>
              <a:t> de </a:t>
            </a:r>
            <a:r>
              <a:rPr lang="en-US" sz="2400" dirty="0" err="1" smtClean="0"/>
              <a:t>confianza</a:t>
            </a:r>
            <a:r>
              <a:rPr lang="en-US" sz="2400" dirty="0" smtClean="0"/>
              <a:t> con el </a:t>
            </a:r>
            <a:r>
              <a:rPr lang="en-US" sz="2400" dirty="0" err="1" smtClean="0"/>
              <a:t>paciente</a:t>
            </a:r>
            <a:r>
              <a:rPr lang="en-US" sz="2400" dirty="0" smtClean="0"/>
              <a:t> </a:t>
            </a:r>
            <a:r>
              <a:rPr lang="en-US" sz="2400" dirty="0" err="1" smtClean="0"/>
              <a:t>que</a:t>
            </a:r>
            <a:r>
              <a:rPr lang="en-US" sz="2400" dirty="0" smtClean="0"/>
              <a:t> le </a:t>
            </a:r>
            <a:r>
              <a:rPr lang="en-US" sz="2400" dirty="0" err="1" smtClean="0"/>
              <a:t>permita</a:t>
            </a:r>
            <a:r>
              <a:rPr lang="en-US" sz="2400" dirty="0" smtClean="0"/>
              <a:t> </a:t>
            </a:r>
            <a:r>
              <a:rPr lang="en-US" sz="2400" dirty="0" err="1" smtClean="0"/>
              <a:t>vincularse</a:t>
            </a:r>
            <a:r>
              <a:rPr lang="en-US" sz="2400" dirty="0" smtClean="0"/>
              <a:t> de </a:t>
            </a:r>
            <a:r>
              <a:rPr lang="en-US" sz="2400" dirty="0" err="1" smtClean="0"/>
              <a:t>manera</a:t>
            </a:r>
            <a:r>
              <a:rPr lang="en-US" sz="2400" dirty="0" smtClean="0"/>
              <a:t> </a:t>
            </a:r>
            <a:r>
              <a:rPr lang="en-US" sz="2400" dirty="0" err="1" smtClean="0"/>
              <a:t>fluida</a:t>
            </a:r>
            <a:r>
              <a:rPr lang="en-US" sz="2400" dirty="0" smtClean="0"/>
              <a:t> </a:t>
            </a:r>
            <a:r>
              <a:rPr lang="en-US" sz="2400" dirty="0" err="1" smtClean="0"/>
              <a:t>para</a:t>
            </a:r>
            <a:r>
              <a:rPr lang="en-US" sz="2400" dirty="0" smtClean="0"/>
              <a:t> </a:t>
            </a:r>
            <a:r>
              <a:rPr lang="en-US" sz="2400" dirty="0" err="1" smtClean="0"/>
              <a:t>identificar</a:t>
            </a:r>
            <a:r>
              <a:rPr lang="en-US" sz="2400" dirty="0" smtClean="0"/>
              <a:t> </a:t>
            </a:r>
            <a:r>
              <a:rPr lang="en-US" sz="2400" dirty="0" err="1" smtClean="0"/>
              <a:t>su</a:t>
            </a:r>
            <a:r>
              <a:rPr lang="en-US" sz="2400" dirty="0" smtClean="0"/>
              <a:t> </a:t>
            </a:r>
            <a:r>
              <a:rPr lang="en-US" sz="2400" dirty="0" err="1" smtClean="0"/>
              <a:t>patologia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Objetivo</a:t>
            </a:r>
            <a:r>
              <a:rPr lang="en-US" sz="2400" dirty="0" smtClean="0"/>
              <a:t> </a:t>
            </a:r>
            <a:r>
              <a:rPr lang="en-US" sz="2400" dirty="0" err="1" smtClean="0"/>
              <a:t>especifico</a:t>
            </a:r>
            <a:r>
              <a:rPr lang="en-US" sz="2400" dirty="0" smtClean="0"/>
              <a:t>:</a:t>
            </a:r>
          </a:p>
          <a:p>
            <a:r>
              <a:rPr lang="en-US" sz="2400" dirty="0" err="1" smtClean="0"/>
              <a:t>Realizar</a:t>
            </a:r>
            <a:r>
              <a:rPr lang="en-US" sz="2400" dirty="0" smtClean="0"/>
              <a:t> </a:t>
            </a:r>
            <a:r>
              <a:rPr lang="en-US" sz="2400" dirty="0" err="1" smtClean="0"/>
              <a:t>una</a:t>
            </a:r>
            <a:r>
              <a:rPr lang="en-US" sz="2400" dirty="0" smtClean="0"/>
              <a:t> anamnesis y </a:t>
            </a:r>
            <a:r>
              <a:rPr lang="en-US" sz="2400" dirty="0" err="1" smtClean="0"/>
              <a:t>examen</a:t>
            </a:r>
            <a:r>
              <a:rPr lang="en-US" sz="2400" dirty="0" smtClean="0"/>
              <a:t> </a:t>
            </a:r>
            <a:r>
              <a:rPr lang="en-US" sz="2400" dirty="0" err="1" smtClean="0"/>
              <a:t>fisico</a:t>
            </a:r>
            <a:r>
              <a:rPr lang="en-US" sz="2400" dirty="0" smtClean="0"/>
              <a:t> </a:t>
            </a:r>
            <a:r>
              <a:rPr lang="en-US" sz="2400" dirty="0" err="1" smtClean="0"/>
              <a:t>completo</a:t>
            </a:r>
            <a:r>
              <a:rPr lang="en-US" sz="2400" dirty="0" smtClean="0"/>
              <a:t> </a:t>
            </a:r>
            <a:r>
              <a:rPr lang="en-US" sz="2400" dirty="0" err="1" smtClean="0"/>
              <a:t>para</a:t>
            </a:r>
            <a:r>
              <a:rPr lang="en-US" sz="2400" dirty="0" smtClean="0"/>
              <a:t> </a:t>
            </a:r>
            <a:r>
              <a:rPr lang="en-US" sz="2400" dirty="0" err="1" smtClean="0"/>
              <a:t>llegar</a:t>
            </a:r>
            <a:r>
              <a:rPr lang="en-US" sz="2400" dirty="0" smtClean="0"/>
              <a:t> al </a:t>
            </a:r>
            <a:r>
              <a:rPr lang="en-US" sz="2400" dirty="0" err="1" smtClean="0"/>
              <a:t>diagnostico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Que</a:t>
            </a:r>
            <a:r>
              <a:rPr lang="en-US" sz="2400" dirty="0" smtClean="0"/>
              <a:t> el </a:t>
            </a:r>
            <a:r>
              <a:rPr lang="en-US" sz="2400" dirty="0" err="1" smtClean="0"/>
              <a:t>estudiante</a:t>
            </a:r>
            <a:r>
              <a:rPr lang="en-US" sz="2400" dirty="0" smtClean="0"/>
              <a:t> sea </a:t>
            </a:r>
            <a:r>
              <a:rPr lang="en-US" sz="2400" dirty="0" err="1" smtClean="0"/>
              <a:t>capaz</a:t>
            </a:r>
            <a:r>
              <a:rPr lang="en-US" sz="2400" dirty="0" smtClean="0"/>
              <a:t> de </a:t>
            </a:r>
            <a:r>
              <a:rPr lang="en-US" sz="2400" dirty="0" err="1" smtClean="0"/>
              <a:t>establecer</a:t>
            </a:r>
            <a:r>
              <a:rPr lang="en-US" sz="2400" dirty="0" smtClean="0"/>
              <a:t> </a:t>
            </a:r>
            <a:r>
              <a:rPr lang="en-US" sz="2400" dirty="0" err="1" smtClean="0"/>
              <a:t>una</a:t>
            </a:r>
            <a:r>
              <a:rPr lang="en-US" sz="2400" dirty="0" smtClean="0"/>
              <a:t> </a:t>
            </a:r>
            <a:r>
              <a:rPr lang="en-US" sz="2400" dirty="0" err="1" smtClean="0"/>
              <a:t>relacion</a:t>
            </a:r>
            <a:r>
              <a:rPr lang="en-US" sz="2400" dirty="0" smtClean="0"/>
              <a:t> </a:t>
            </a:r>
            <a:r>
              <a:rPr lang="en-US" sz="2400" dirty="0" err="1" smtClean="0"/>
              <a:t>respetuosa</a:t>
            </a:r>
            <a:r>
              <a:rPr lang="en-US" sz="2400" dirty="0" smtClean="0"/>
              <a:t> y </a:t>
            </a:r>
            <a:r>
              <a:rPr lang="en-US" sz="2400" dirty="0" err="1" smtClean="0"/>
              <a:t>empatica</a:t>
            </a:r>
            <a:r>
              <a:rPr lang="en-US" sz="2400" dirty="0" smtClean="0"/>
              <a:t> con el </a:t>
            </a:r>
            <a:r>
              <a:rPr lang="en-US" sz="2400" dirty="0" err="1" smtClean="0"/>
              <a:t>paciente</a:t>
            </a:r>
            <a:r>
              <a:rPr lang="en-US" sz="2400" dirty="0" smtClean="0"/>
              <a:t>.</a:t>
            </a:r>
          </a:p>
          <a:p>
            <a:endParaRPr lang="es-CL" sz="4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 sz="4000"/>
              <a:t>Dr. Jorge Lasso</a:t>
            </a:r>
            <a:br>
              <a:rPr lang="es-ES" sz="4000"/>
            </a:br>
            <a:r>
              <a:rPr lang="es-ES" sz="4000"/>
              <a:t>Dra. Francisca Pino</a:t>
            </a:r>
            <a:br>
              <a:rPr lang="es-ES" sz="4000"/>
            </a:br>
            <a:r>
              <a:rPr lang="es-ES" sz="4000"/>
              <a:t>Flga. Karla Bahamonde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TEMA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Evaluación clínica de la deglución en pcte adulto hospitalizado de medicina interna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PROPOSITO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El estudiante de medicina debe ser capaz de evaluar clínicamente la deglución en pactes adultos hospitalizados en medicina interna, y entregar recomendación para la alimentación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OBJETIVOS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- Evaluar clínicamente la deglución con distintas consistencias alimenticias</a:t>
            </a:r>
          </a:p>
          <a:p>
            <a:r>
              <a:rPr lang="es-ES"/>
              <a:t>-Reconocer signos clínicos de aspiración o riesgo aspirativo</a:t>
            </a:r>
          </a:p>
          <a:p>
            <a:r>
              <a:rPr lang="es-ES"/>
              <a:t>Clasificar el grado de disfagia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COMPETENCIAS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s-ES" sz="2800"/>
              <a:t>-Ser capaz de:</a:t>
            </a:r>
          </a:p>
          <a:p>
            <a:pPr>
              <a:lnSpc>
                <a:spcPct val="90000"/>
              </a:lnSpc>
            </a:pPr>
            <a:r>
              <a:rPr lang="es-ES" sz="2800"/>
              <a:t> evaluar clínicamente la deglución mediante la administración de consistencia líquida, semi espesa y sólida</a:t>
            </a:r>
          </a:p>
          <a:p>
            <a:pPr>
              <a:lnSpc>
                <a:spcPct val="90000"/>
              </a:lnSpc>
            </a:pPr>
            <a:r>
              <a:rPr lang="es-ES" sz="2800"/>
              <a:t>Detectar signos clínicos de aspiración asociado a la ingesta alimenticia, como tos, voz húmeda y regurgitación</a:t>
            </a:r>
          </a:p>
          <a:p>
            <a:pPr>
              <a:lnSpc>
                <a:spcPct val="90000"/>
              </a:lnSpc>
            </a:pPr>
            <a:r>
              <a:rPr lang="es-ES" sz="2800"/>
              <a:t>Recomendar, de acuerdo a los resultados de la evaluación, la forma más segura de alimentación, ya sea, oral o enteral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/>
              <a:t>NIVEL RENDIMIENTO ACEPTABLE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Al termino del curso, el estudiante deberá ser capaz de:</a:t>
            </a:r>
          </a:p>
          <a:p>
            <a:r>
              <a:rPr lang="es-ES"/>
              <a:t>-diferenciar los distintos grados de severidad de la disfagia (con 90% de acierto)</a:t>
            </a:r>
          </a:p>
          <a:p>
            <a:r>
              <a:rPr lang="es-ES"/>
              <a:t>-definir la forma de alimentación, ya sea, oral o enteral (con 100% de acierto)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/>
              <a:t>Propósitos y objetivos en Capacitación.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/>
              <a:t>Taller de Confección Receta Médica UGC Pabellones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Propósito del taller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El propósito de este taller será que los profesionales médicos de la UGC Pabellones realicen una correcta confección de la receta médica, en pos de la seguridad clínica de la atención.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Objetivo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Los profesionales médicos de la UGC Pabellones serán capaces de confeccionar una receta médica que considere los aspectos médico-legales de acuerdo a la normativa vigente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1" name="Picture 7" descr="MC900312702[1]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362200" y="1589088"/>
            <a:ext cx="4572000" cy="34163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Medios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ES"/>
              <a:t>Clase teórico- práctica: </a:t>
            </a:r>
          </a:p>
          <a:p>
            <a:r>
              <a:rPr lang="es-ES"/>
              <a:t> Aspectos médico-legales del paciente y del prescriptor de la receta.</a:t>
            </a:r>
          </a:p>
          <a:p>
            <a:r>
              <a:rPr lang="es-ES"/>
              <a:t>Cuerpo de la receta (prescripción)</a:t>
            </a:r>
          </a:p>
          <a:p>
            <a:r>
              <a:rPr lang="es-ES"/>
              <a:t>Arsenal farmacológico disponible</a:t>
            </a:r>
          </a:p>
          <a:p>
            <a:r>
              <a:rPr lang="es-ES"/>
              <a:t>Análisis reflexivo en base a recetas mal confeccionadas y su posible impacto en la seguridad clínica del paciente. </a:t>
            </a:r>
          </a:p>
          <a:p>
            <a:endParaRPr lang="es-E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			</a:t>
            </a:r>
            <a:r>
              <a:rPr lang="es-ES">
                <a:solidFill>
                  <a:srgbClr val="FFFF00"/>
                </a:solidFill>
              </a:rPr>
              <a:t>PROPOSITO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3434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" sz="2800" dirty="0" smtClean="0">
                <a:solidFill>
                  <a:srgbClr val="FF3399"/>
                </a:solidFill>
              </a:rPr>
              <a:t>EL TALLER TIENE COMO FINALIDAD QUE LOS VOLUNTARIOS MANEJEN LA TÉCNICA  PARA PINTAR MEDIAGUAS  DE PERSONAS AFECTADAS POR EL TERREMOTO.</a:t>
            </a:r>
          </a:p>
          <a:p>
            <a:pPr algn="just"/>
            <a:endParaRPr lang="es-ES" sz="2800" dirty="0">
              <a:solidFill>
                <a:srgbClr val="FF3399"/>
              </a:solidFill>
            </a:endParaRPr>
          </a:p>
          <a:p>
            <a:pPr lvl="4" algn="just">
              <a:buFont typeface="Wingdings" pitchFamily="2" charset="2"/>
              <a:buNone/>
            </a:pPr>
            <a:r>
              <a:rPr lang="es-ES" sz="4000" dirty="0">
                <a:solidFill>
                  <a:srgbClr val="FFFF00"/>
                </a:solidFill>
              </a:rPr>
              <a:t>OBJETIVO GENERAL</a:t>
            </a:r>
          </a:p>
          <a:p>
            <a:pPr lvl="4" algn="just">
              <a:buFont typeface="Wingdings" pitchFamily="2" charset="2"/>
              <a:buNone/>
            </a:pPr>
            <a:endParaRPr lang="es-ES" sz="4000" dirty="0">
              <a:solidFill>
                <a:srgbClr val="FFFF00"/>
              </a:solidFill>
            </a:endParaRPr>
          </a:p>
          <a:p>
            <a:pPr algn="just"/>
            <a:r>
              <a:rPr lang="es-ES" sz="2800" smtClean="0">
                <a:solidFill>
                  <a:srgbClr val="FF3399"/>
                </a:solidFill>
              </a:rPr>
              <a:t>AL FINALIZAR EL TALLER EL VOLUNTARIO </a:t>
            </a:r>
            <a:r>
              <a:rPr lang="es-ES" sz="2800" dirty="0">
                <a:solidFill>
                  <a:srgbClr val="FF3399"/>
                </a:solidFill>
              </a:rPr>
              <a:t>SERA CAPAZ </a:t>
            </a:r>
            <a:r>
              <a:rPr lang="es-ES" sz="2800">
                <a:solidFill>
                  <a:srgbClr val="FF3399"/>
                </a:solidFill>
              </a:rPr>
              <a:t>DE </a:t>
            </a:r>
            <a:r>
              <a:rPr lang="es-ES" sz="2800" smtClean="0">
                <a:solidFill>
                  <a:srgbClr val="FF3399"/>
                </a:solidFill>
              </a:rPr>
              <a:t>PINTAR  MEDIAGUAS CON LA TECNICA SELECCIONADA.</a:t>
            </a:r>
            <a:endParaRPr lang="es-ES" sz="2800" dirty="0">
              <a:solidFill>
                <a:srgbClr val="FF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>
                <a:solidFill>
                  <a:srgbClr val="FFFF00"/>
                </a:solidFill>
              </a:rPr>
              <a:t>OBJETIVOS ESPECIFICOS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ES"/>
              <a:t>El sujeto será capaz de:</a:t>
            </a:r>
          </a:p>
          <a:p>
            <a:r>
              <a:rPr lang="es-ES"/>
              <a:t>Identificar el tipo de material de construcción de la vivienda.</a:t>
            </a:r>
          </a:p>
          <a:p>
            <a:r>
              <a:rPr lang="es-ES"/>
              <a:t>Elegir los elementos necesarios  de acuerdo al material de construcción.</a:t>
            </a:r>
          </a:p>
          <a:p>
            <a:r>
              <a:rPr lang="es-ES"/>
              <a:t>Calcular la cantidad los elementos  a utilizar.</a:t>
            </a:r>
          </a:p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>
                <a:solidFill>
                  <a:srgbClr val="FFFF00"/>
                </a:solidFill>
              </a:rPr>
              <a:t>OBJETIVOS ESPECIFICOS (cont.)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ES"/>
              <a:t>El sujeto será capaz de:</a:t>
            </a:r>
          </a:p>
          <a:p>
            <a:r>
              <a:rPr lang="es-ES"/>
              <a:t>Realizar  las técnicas de utilización de acuerdo a los elementos seleccionados.</a:t>
            </a:r>
          </a:p>
          <a:p>
            <a:r>
              <a:rPr lang="es-ES"/>
              <a:t>Determinar el periodo de tiempo requerido de acuerdo al tipo de material y técnica utilizada.</a:t>
            </a:r>
          </a:p>
          <a:p>
            <a:endParaRPr lang="es-ES"/>
          </a:p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800">
                <a:solidFill>
                  <a:srgbClr val="FFFF00"/>
                </a:solidFill>
              </a:rPr>
              <a:t>		COMPETENCIA</a:t>
            </a:r>
            <a:endParaRPr lang="es-ES">
              <a:solidFill>
                <a:srgbClr val="FFFF0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>
                <a:solidFill>
                  <a:srgbClr val="FF3399"/>
                </a:solidFill>
              </a:rPr>
              <a:t>Terminar (entregar) la pintura de la vivienda realizada en el tiempo calculado.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334000"/>
          </a:xfrm>
        </p:spPr>
        <p:txBody>
          <a:bodyPr/>
          <a:lstStyle/>
          <a:p>
            <a:r>
              <a:rPr lang="es-ES"/>
              <a:t>No olvidar que hay normas, protocolos, leyes, estatutos , etc. preestablecido y/o conductores.</a:t>
            </a:r>
          </a:p>
        </p:txBody>
      </p:sp>
      <p:pic>
        <p:nvPicPr>
          <p:cNvPr id="19460" name="Picture 4" descr="MP900400941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2286000"/>
            <a:ext cx="3902075" cy="3121025"/>
          </a:xfrm>
          <a:prstGeom prst="rect">
            <a:avLst/>
          </a:prstGeom>
          <a:noFill/>
        </p:spPr>
      </p:pic>
      <p:pic>
        <p:nvPicPr>
          <p:cNvPr id="19461" name="Picture 5" descr="MP900400941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3011488"/>
            <a:ext cx="5105400" cy="3846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MODULO: CLINICA 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4 </a:t>
            </a:r>
            <a:r>
              <a:rPr lang="en-US" dirty="0" err="1" smtClean="0"/>
              <a:t>Medicina</a:t>
            </a:r>
            <a:r>
              <a:rPr lang="en-US" dirty="0" smtClean="0"/>
              <a:t> UDD</a:t>
            </a:r>
          </a:p>
          <a:p>
            <a:endParaRPr lang="es-C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PROPOSITO:</a:t>
            </a:r>
            <a:br>
              <a:rPr lang="en-US" dirty="0" smtClean="0"/>
            </a:b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Este modulo de </a:t>
            </a:r>
            <a:r>
              <a:rPr lang="en-US" dirty="0" err="1" smtClean="0"/>
              <a:t>formacion</a:t>
            </a:r>
            <a:r>
              <a:rPr lang="en-US" dirty="0" smtClean="0"/>
              <a:t> de profesionales </a:t>
            </a:r>
            <a:r>
              <a:rPr lang="en-US" dirty="0" err="1" smtClean="0"/>
              <a:t>tiene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proposito</a:t>
            </a:r>
            <a:r>
              <a:rPr lang="en-US" dirty="0" smtClean="0"/>
              <a:t> </a:t>
            </a:r>
            <a:r>
              <a:rPr lang="en-US" dirty="0" err="1" smtClean="0"/>
              <a:t>desarrollar</a:t>
            </a:r>
            <a:r>
              <a:rPr lang="en-US" dirty="0" smtClean="0"/>
              <a:t> en el </a:t>
            </a:r>
            <a:r>
              <a:rPr lang="en-US" dirty="0" err="1" smtClean="0"/>
              <a:t>estudiante</a:t>
            </a:r>
            <a:r>
              <a:rPr lang="en-US" dirty="0" smtClean="0"/>
              <a:t> </a:t>
            </a:r>
            <a:r>
              <a:rPr lang="en-US" dirty="0" err="1" smtClean="0"/>
              <a:t>habilidades</a:t>
            </a:r>
            <a:r>
              <a:rPr lang="en-US" dirty="0" smtClean="0"/>
              <a:t> de </a:t>
            </a:r>
            <a:r>
              <a:rPr lang="en-US" dirty="0" err="1" smtClean="0"/>
              <a:t>comunicacion</a:t>
            </a:r>
            <a:r>
              <a:rPr lang="en-US" dirty="0" smtClean="0"/>
              <a:t> y  </a:t>
            </a:r>
            <a:r>
              <a:rPr lang="en-US" dirty="0" err="1" smtClean="0"/>
              <a:t>tecnicas</a:t>
            </a:r>
            <a:r>
              <a:rPr lang="en-US" dirty="0" smtClean="0"/>
              <a:t>  en el </a:t>
            </a:r>
            <a:r>
              <a:rPr lang="en-US" dirty="0" err="1" smtClean="0"/>
              <a:t>examen</a:t>
            </a:r>
            <a:r>
              <a:rPr lang="en-US" dirty="0" smtClean="0"/>
              <a:t> </a:t>
            </a:r>
            <a:r>
              <a:rPr lang="en-US" dirty="0" err="1" smtClean="0"/>
              <a:t>fisico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endParaRPr lang="es-C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éano">
  <a:themeElements>
    <a:clrScheme name="Océano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éan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éano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éano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éano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éano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éano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éano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éano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éano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609</Words>
  <Application>Microsoft Office PowerPoint</Application>
  <PresentationFormat>Presentación en pantalla (4:3)</PresentationFormat>
  <Paragraphs>73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20</vt:i4>
      </vt:variant>
    </vt:vector>
  </HeadingPairs>
  <TitlesOfParts>
    <vt:vector size="23" baseType="lpstr">
      <vt:lpstr>Tema de Office</vt:lpstr>
      <vt:lpstr>Océano</vt:lpstr>
      <vt:lpstr>Diseño predeterminado</vt:lpstr>
      <vt:lpstr>Propósito: Educar al funcionario/a para que brinde una adecuada derivación del paciente  respetando la normativa vigente de GES</vt:lpstr>
      <vt:lpstr>Diapositiva 2</vt:lpstr>
      <vt:lpstr>   PROPOSITO</vt:lpstr>
      <vt:lpstr>OBJETIVOS ESPECIFICOS</vt:lpstr>
      <vt:lpstr>OBJETIVOS ESPECIFICOS (cont.)</vt:lpstr>
      <vt:lpstr>  COMPETENCIA</vt:lpstr>
      <vt:lpstr>Diapositiva 7</vt:lpstr>
      <vt:lpstr>MODULO: CLINICA </vt:lpstr>
      <vt:lpstr>PROPOSITO: </vt:lpstr>
      <vt:lpstr>OBJETIVOS </vt:lpstr>
      <vt:lpstr>Dr. Jorge Lasso Dra. Francisca Pino Flga. Karla Bahamonde</vt:lpstr>
      <vt:lpstr>TEMA</vt:lpstr>
      <vt:lpstr>PROPOSITO</vt:lpstr>
      <vt:lpstr>OBJETIVOS</vt:lpstr>
      <vt:lpstr>COMPETENCIAS</vt:lpstr>
      <vt:lpstr>NIVEL RENDIMIENTO ACEPTABLE</vt:lpstr>
      <vt:lpstr>Propósitos y objetivos en Capacitación.</vt:lpstr>
      <vt:lpstr>Propósito del taller</vt:lpstr>
      <vt:lpstr>Objetivo</vt:lpstr>
      <vt:lpstr>Medios</vt:lpstr>
    </vt:vector>
  </TitlesOfParts>
  <Company>www.intercambiosvirtuales.org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Competencia: Conocimiento y Manejo de la Ley GES</dc:title>
  <dc:creator>marcela</dc:creator>
  <cp:lastModifiedBy>Ricardo Lillo</cp:lastModifiedBy>
  <cp:revision>15</cp:revision>
  <dcterms:created xsi:type="dcterms:W3CDTF">2010-05-10T16:07:38Z</dcterms:created>
  <dcterms:modified xsi:type="dcterms:W3CDTF">2010-06-07T16:44:19Z</dcterms:modified>
</cp:coreProperties>
</file>